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6914-A432-894D-A1A2-A70FDB420A8C}" type="datetimeFigureOut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9BE9-7995-C04E-AD36-836BA2C4E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8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6914-A432-894D-A1A2-A70FDB420A8C}" type="datetimeFigureOut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9BE9-7995-C04E-AD36-836BA2C4E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3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6914-A432-894D-A1A2-A70FDB420A8C}" type="datetimeFigureOut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9BE9-7995-C04E-AD36-836BA2C4E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6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6914-A432-894D-A1A2-A70FDB420A8C}" type="datetimeFigureOut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9BE9-7995-C04E-AD36-836BA2C4E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3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6914-A432-894D-A1A2-A70FDB420A8C}" type="datetimeFigureOut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9BE9-7995-C04E-AD36-836BA2C4E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5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6914-A432-894D-A1A2-A70FDB420A8C}" type="datetimeFigureOut">
              <a:rPr lang="en-US" smtClean="0"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9BE9-7995-C04E-AD36-836BA2C4E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9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6914-A432-894D-A1A2-A70FDB420A8C}" type="datetimeFigureOut">
              <a:rPr lang="en-US" smtClean="0"/>
              <a:t>7/11/11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9BE9-7995-C04E-AD36-836BA2C4E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2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6914-A432-894D-A1A2-A70FDB420A8C}" type="datetimeFigureOut">
              <a:rPr lang="en-US" smtClean="0"/>
              <a:t>7/11/11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9BE9-7995-C04E-AD36-836BA2C4E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1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6914-A432-894D-A1A2-A70FDB420A8C}" type="datetimeFigureOut">
              <a:rPr lang="en-US" smtClean="0"/>
              <a:t>7/11/11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9BE9-7995-C04E-AD36-836BA2C4E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3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6914-A432-894D-A1A2-A70FDB420A8C}" type="datetimeFigureOut">
              <a:rPr lang="en-US" smtClean="0"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9BE9-7995-C04E-AD36-836BA2C4E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8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6914-A432-894D-A1A2-A70FDB420A8C}" type="datetimeFigureOut">
              <a:rPr lang="en-US" smtClean="0"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9BE9-7995-C04E-AD36-836BA2C4E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3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D6914-A432-894D-A1A2-A70FDB420A8C}" type="datetimeFigureOut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9BE9-7995-C04E-AD36-836BA2C4E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9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41425"/>
            <a:ext cx="7772400" cy="1470025"/>
          </a:xfrm>
        </p:spPr>
        <p:txBody>
          <a:bodyPr/>
          <a:lstStyle/>
          <a:p>
            <a:r>
              <a:rPr lang="en-US" dirty="0" smtClean="0"/>
              <a:t>2011 Legislative Impacts to DWR &amp; Water Resource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18367"/>
            <a:ext cx="6400800" cy="1752600"/>
          </a:xfrm>
        </p:spPr>
        <p:txBody>
          <a:bodyPr/>
          <a:lstStyle/>
          <a:p>
            <a:r>
              <a:rPr lang="en-US" dirty="0" smtClean="0"/>
              <a:t>Water Allocation Committee</a:t>
            </a:r>
          </a:p>
          <a:p>
            <a:r>
              <a:rPr lang="en-US" dirty="0" smtClean="0"/>
              <a:t>July 13, 2011</a:t>
            </a:r>
            <a:endParaRPr lang="en-US" dirty="0"/>
          </a:p>
        </p:txBody>
      </p:sp>
      <p:pic>
        <p:nvPicPr>
          <p:cNvPr id="4" name="Content Placeholder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04" b="10404"/>
          <a:stretch>
            <a:fillRect/>
          </a:stretch>
        </p:blipFill>
        <p:spPr bwMode="auto">
          <a:xfrm>
            <a:off x="3058584" y="4663017"/>
            <a:ext cx="31242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12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Bill (HB 200)</a:t>
            </a:r>
          </a:p>
          <a:p>
            <a:r>
              <a:rPr lang="en-US" dirty="0" smtClean="0"/>
              <a:t>Promote Water Supply Development (HB 609)</a:t>
            </a:r>
          </a:p>
          <a:p>
            <a:r>
              <a:rPr lang="en-US" dirty="0" smtClean="0"/>
              <a:t>Water Efficiency (HB 609)</a:t>
            </a:r>
          </a:p>
          <a:p>
            <a:r>
              <a:rPr lang="en-US" dirty="0" smtClean="0"/>
              <a:t>IBT Exemption in CCPCUA (HB 643)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5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DWR did not lose any positions or functions</a:t>
            </a:r>
          </a:p>
          <a:p>
            <a:r>
              <a:rPr lang="en-US" dirty="0" smtClean="0"/>
              <a:t>Public Water Supply Section merged w/ DWR</a:t>
            </a:r>
          </a:p>
          <a:p>
            <a:pPr lvl="1"/>
            <a:r>
              <a:rPr lang="en-US" dirty="0" smtClean="0"/>
              <a:t>Approximately 120 additional personnel</a:t>
            </a:r>
          </a:p>
          <a:p>
            <a:pPr lvl="1"/>
            <a:r>
              <a:rPr lang="en-US" dirty="0" smtClean="0"/>
              <a:t>Staff in seven Regional Offices</a:t>
            </a:r>
          </a:p>
          <a:p>
            <a:pPr lvl="1"/>
            <a:r>
              <a:rPr lang="en-US" dirty="0" smtClean="0"/>
              <a:t>Responsibility for Safe Drinking Water Act</a:t>
            </a:r>
          </a:p>
          <a:p>
            <a:pPr lvl="1"/>
            <a:r>
              <a:rPr lang="en-US" dirty="0" smtClean="0"/>
              <a:t>PWS rulemaking through Comm. for Public Health</a:t>
            </a:r>
          </a:p>
          <a:p>
            <a:r>
              <a:rPr lang="en-US" dirty="0" smtClean="0"/>
              <a:t>One additional position created for HB 609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9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Promote Water Supply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Initiated at request of local government</a:t>
            </a:r>
          </a:p>
          <a:p>
            <a:pPr lvl="1"/>
            <a:r>
              <a:rPr lang="en-US" sz="2400" dirty="0" smtClean="0"/>
              <a:t>Includes contract to cover costs</a:t>
            </a:r>
          </a:p>
          <a:p>
            <a:r>
              <a:rPr lang="en-US" sz="2800" dirty="0" smtClean="0"/>
              <a:t>Assist in identification of water supply alternatives</a:t>
            </a:r>
          </a:p>
          <a:p>
            <a:r>
              <a:rPr lang="en-US" sz="2800" dirty="0" smtClean="0"/>
              <a:t>Determination of preferred alternative w/</a:t>
            </a:r>
            <a:r>
              <a:rPr lang="en-US" sz="2800" dirty="0" err="1" smtClean="0"/>
              <a:t>i</a:t>
            </a:r>
            <a:r>
              <a:rPr lang="en-US" sz="2800" dirty="0" smtClean="0"/>
              <a:t> 2 years</a:t>
            </a:r>
          </a:p>
          <a:p>
            <a:r>
              <a:rPr lang="en-US" sz="2800" dirty="0" smtClean="0"/>
              <a:t>Dept. analysis satisfies SEPA for all State permits</a:t>
            </a:r>
          </a:p>
          <a:p>
            <a:r>
              <a:rPr lang="en-US" sz="2800" dirty="0" smtClean="0"/>
              <a:t>Provide technical assistance for federal permits</a:t>
            </a:r>
          </a:p>
          <a:p>
            <a:pPr lvl="1"/>
            <a:r>
              <a:rPr lang="en-US" sz="2400" dirty="0" smtClean="0"/>
              <a:t>Modeling and study preparation</a:t>
            </a:r>
          </a:p>
          <a:p>
            <a:pPr lvl="1"/>
            <a:r>
              <a:rPr lang="en-US" sz="2400" dirty="0" smtClean="0"/>
              <a:t>Local </a:t>
            </a:r>
            <a:r>
              <a:rPr lang="en-US" sz="2400" dirty="0" err="1" smtClean="0"/>
              <a:t>govt</a:t>
            </a:r>
            <a:r>
              <a:rPr lang="en-US" sz="2400" dirty="0" smtClean="0"/>
              <a:t> must cover Departmental costs </a:t>
            </a:r>
          </a:p>
          <a:p>
            <a:r>
              <a:rPr lang="en-US" sz="2800" dirty="0" smtClean="0"/>
              <a:t>Dept. can be co-applicant on federal permits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579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Water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213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Local water supply plans must include plan for long-term reduction of per capita potable water demand</a:t>
            </a:r>
          </a:p>
          <a:p>
            <a:r>
              <a:rPr lang="en-US" sz="2800" dirty="0" smtClean="0"/>
              <a:t>Dept. to conduct statewide outreach &amp; technical assistance on water efficiency</a:t>
            </a:r>
          </a:p>
          <a:p>
            <a:r>
              <a:rPr lang="en-US" sz="2800" dirty="0" smtClean="0"/>
              <a:t>Develop water efficiency BMPs:</a:t>
            </a:r>
          </a:p>
          <a:p>
            <a:pPr lvl="1"/>
            <a:r>
              <a:rPr lang="en-US" sz="2400" dirty="0" smtClean="0"/>
              <a:t>Water audits / water loss abatement</a:t>
            </a:r>
          </a:p>
          <a:p>
            <a:pPr lvl="1"/>
            <a:r>
              <a:rPr lang="en-US" sz="2400" dirty="0" smtClean="0"/>
              <a:t>Metering</a:t>
            </a:r>
          </a:p>
          <a:p>
            <a:pPr lvl="1"/>
            <a:r>
              <a:rPr lang="en-US" sz="2400" dirty="0" smtClean="0"/>
              <a:t>Retrofitting with water efficient fixtures</a:t>
            </a:r>
          </a:p>
          <a:p>
            <a:pPr lvl="1"/>
            <a:r>
              <a:rPr lang="en-US" sz="2400" dirty="0" smtClean="0"/>
              <a:t>Water </a:t>
            </a:r>
            <a:r>
              <a:rPr lang="en-US" sz="2400" dirty="0"/>
              <a:t>e</a:t>
            </a:r>
            <a:r>
              <a:rPr lang="en-US" sz="2400" dirty="0" smtClean="0"/>
              <a:t>fficient landscaping</a:t>
            </a:r>
          </a:p>
          <a:p>
            <a:pPr lvl="1"/>
            <a:r>
              <a:rPr lang="en-US" sz="2400" dirty="0" smtClean="0"/>
              <a:t>Reuse / rainwater harvesting</a:t>
            </a:r>
          </a:p>
          <a:p>
            <a:pPr lvl="1"/>
            <a:r>
              <a:rPr lang="en-US" sz="2400" dirty="0" smtClean="0"/>
              <a:t>Proper pricing of water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162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IBT Exemption in CCPCUA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833" y="1600200"/>
            <a:ext cx="8583084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Initiated by Neuse Regional WASA</a:t>
            </a:r>
          </a:p>
          <a:p>
            <a:r>
              <a:rPr lang="en-US" sz="2800" dirty="0" smtClean="0"/>
              <a:t>IBT Certificate not required for transfer of water to supplement groundwater in CCPCUA</a:t>
            </a:r>
          </a:p>
          <a:p>
            <a:r>
              <a:rPr lang="en-US" sz="2800" dirty="0" smtClean="0"/>
              <a:t>ERC to study water supply laws &amp; make rec. regarding the coordination of IBT &amp; CCPCUA laws</a:t>
            </a:r>
          </a:p>
          <a:p>
            <a:r>
              <a:rPr lang="en-US" sz="2800" dirty="0" smtClean="0"/>
              <a:t>Exemption limited to cumulative transfer of 8 </a:t>
            </a:r>
            <a:r>
              <a:rPr lang="en-US" sz="2800" dirty="0" err="1" smtClean="0"/>
              <a:t>mgd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4830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6380177"/>
            <a:ext cx="1143000" cy="365125"/>
          </a:xfrm>
        </p:spPr>
        <p:txBody>
          <a:bodyPr/>
          <a:lstStyle/>
          <a:p>
            <a:fld id="{9CF87B5D-6B7B-4E3E-A9A0-6DA9D21ED2E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219200" y="469900"/>
            <a:ext cx="7010400" cy="9906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Contact Information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717" y="4495800"/>
            <a:ext cx="42672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19200" y="1828800"/>
            <a:ext cx="700063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Tom Reeder</a:t>
            </a:r>
          </a:p>
          <a:p>
            <a:pPr algn="ctr"/>
            <a:r>
              <a:rPr lang="en-US" sz="3200" dirty="0" smtClean="0"/>
              <a:t>Director, NC Division of Water Resources</a:t>
            </a:r>
          </a:p>
          <a:p>
            <a:pPr algn="ctr"/>
            <a:r>
              <a:rPr lang="en-US" sz="3200" dirty="0" smtClean="0"/>
              <a:t>919-715-3045</a:t>
            </a:r>
          </a:p>
          <a:p>
            <a:pPr algn="ctr"/>
            <a:r>
              <a:rPr lang="en-US" sz="3200" dirty="0"/>
              <a:t>t</a:t>
            </a:r>
            <a:r>
              <a:rPr lang="en-US" sz="3200" dirty="0" smtClean="0"/>
              <a:t>om.reeder@ncdenr.gov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450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288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2011 Legislative Impacts to DWR &amp; Water Resource Management</vt:lpstr>
      <vt:lpstr>Overview</vt:lpstr>
      <vt:lpstr>Budget Bill</vt:lpstr>
      <vt:lpstr>Promote Water Supply Development</vt:lpstr>
      <vt:lpstr>Improve Water Efficiency</vt:lpstr>
      <vt:lpstr>IBT Exemption in CCPCUA</vt:lpstr>
      <vt:lpstr>PowerPoint Presentation</vt:lpstr>
    </vt:vector>
  </TitlesOfParts>
  <Company>NC Division of Water Resources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Legislative Impacts to DWR &amp; Water Resource Management</dc:title>
  <dc:creator>Tom Reeder</dc:creator>
  <cp:lastModifiedBy>Tom Reeder</cp:lastModifiedBy>
  <cp:revision>9</cp:revision>
  <dcterms:created xsi:type="dcterms:W3CDTF">2011-07-11T12:54:22Z</dcterms:created>
  <dcterms:modified xsi:type="dcterms:W3CDTF">2011-07-11T15:04:48Z</dcterms:modified>
</cp:coreProperties>
</file>